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1" r:id="rId2"/>
    <p:sldId id="256" r:id="rId3"/>
    <p:sldId id="35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59" r:id="rId12"/>
    <p:sldId id="360" r:id="rId13"/>
    <p:sldId id="361" r:id="rId14"/>
    <p:sldId id="362" r:id="rId15"/>
    <p:sldId id="365" r:id="rId16"/>
    <p:sldId id="363" r:id="rId17"/>
    <p:sldId id="343" r:id="rId18"/>
    <p:sldId id="311" r:id="rId19"/>
    <p:sldId id="312" r:id="rId20"/>
    <p:sldId id="313" r:id="rId21"/>
    <p:sldId id="314" r:id="rId22"/>
    <p:sldId id="318" r:id="rId23"/>
    <p:sldId id="340" r:id="rId24"/>
    <p:sldId id="315" r:id="rId25"/>
    <p:sldId id="316" r:id="rId26"/>
    <p:sldId id="317" r:id="rId27"/>
    <p:sldId id="355" r:id="rId28"/>
    <p:sldId id="356" r:id="rId29"/>
    <p:sldId id="357" r:id="rId30"/>
    <p:sldId id="310" r:id="rId31"/>
    <p:sldId id="327" r:id="rId32"/>
    <p:sldId id="346" r:id="rId33"/>
    <p:sldId id="344" r:id="rId34"/>
    <p:sldId id="328" r:id="rId35"/>
    <p:sldId id="329" r:id="rId36"/>
    <p:sldId id="332" r:id="rId37"/>
    <p:sldId id="330" r:id="rId38"/>
    <p:sldId id="331" r:id="rId39"/>
    <p:sldId id="335" r:id="rId40"/>
    <p:sldId id="33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33" r:id="rId49"/>
    <p:sldId id="334" r:id="rId50"/>
    <p:sldId id="338" r:id="rId51"/>
    <p:sldId id="337" r:id="rId52"/>
    <p:sldId id="339" r:id="rId53"/>
    <p:sldId id="341" r:id="rId54"/>
    <p:sldId id="342" r:id="rId55"/>
    <p:sldId id="354" r:id="rId56"/>
    <p:sldId id="30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06D"/>
    <a:srgbClr val="6A7C8F"/>
    <a:srgbClr val="51667C"/>
    <a:srgbClr val="CC0066"/>
    <a:srgbClr val="FFFF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2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952500"/>
            <a:ext cx="11292840" cy="38535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876299"/>
            <a:ext cx="11290859" cy="3280677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28674"/>
            <a:ext cx="12192000" cy="6029325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Franklin Gothic Medium Cond" panose="020B0606030402020204" pitchFamily="34" charset="0"/>
              </a:defRPr>
            </a:lvl1pPr>
            <a:lvl2pPr>
              <a:defRPr sz="5400">
                <a:latin typeface="Franklin Gothic Medium Cond" panose="020B0606030402020204" pitchFamily="34" charset="0"/>
              </a:defRPr>
            </a:lvl2pPr>
            <a:lvl3pPr>
              <a:defRPr sz="4800">
                <a:latin typeface="Franklin Gothic Medium Cond" panose="020B0606030402020204" pitchFamily="34" charset="0"/>
              </a:defRPr>
            </a:lvl3pPr>
            <a:lvl4pPr>
              <a:defRPr sz="4400">
                <a:latin typeface="Franklin Gothic Medium Cond" panose="020B0606030402020204" pitchFamily="34" charset="0"/>
              </a:defRPr>
            </a:lvl4pPr>
            <a:lvl5pPr>
              <a:defRPr sz="44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0200" y="121975"/>
            <a:ext cx="11430000" cy="469944"/>
          </a:xfrm>
        </p:spPr>
        <p:txBody>
          <a:bodyPr vert="horz" anchor="ctr" anchorCtr="0">
            <a:noAutofit/>
          </a:bodyPr>
          <a:lstStyle>
            <a:lvl1pPr algn="r">
              <a:defRPr sz="2400" b="1">
                <a:solidFill>
                  <a:schemeClr val="tx1">
                    <a:lumMod val="95000"/>
                  </a:schemeClr>
                </a:solidFill>
                <a:effectLst/>
                <a:latin typeface="Californian FB" panose="0207040306080B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568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28674"/>
            <a:ext cx="12192000" cy="6029325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Franklin Gothic Medium Cond" panose="020B0606030402020204" pitchFamily="34" charset="0"/>
              </a:defRPr>
            </a:lvl1pPr>
            <a:lvl2pPr>
              <a:defRPr sz="5400">
                <a:latin typeface="Franklin Gothic Medium Cond" panose="020B0606030402020204" pitchFamily="34" charset="0"/>
              </a:defRPr>
            </a:lvl2pPr>
            <a:lvl3pPr>
              <a:defRPr sz="4800">
                <a:latin typeface="Franklin Gothic Medium Cond" panose="020B0606030402020204" pitchFamily="34" charset="0"/>
              </a:defRPr>
            </a:lvl3pPr>
            <a:lvl4pPr>
              <a:defRPr sz="4400">
                <a:latin typeface="Franklin Gothic Medium Cond" panose="020B0606030402020204" pitchFamily="34" charset="0"/>
              </a:defRPr>
            </a:lvl4pPr>
            <a:lvl5pPr>
              <a:defRPr sz="44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0200" y="121975"/>
            <a:ext cx="11430000" cy="469944"/>
          </a:xfrm>
        </p:spPr>
        <p:txBody>
          <a:bodyPr vert="horz" anchor="ctr" anchorCtr="0">
            <a:noAutofit/>
          </a:bodyPr>
          <a:lstStyle>
            <a:lvl1pPr algn="r">
              <a:defRPr sz="2400" b="1">
                <a:solidFill>
                  <a:schemeClr val="accent4">
                    <a:lumMod val="75000"/>
                  </a:schemeClr>
                </a:solidFill>
                <a:effectLst/>
                <a:latin typeface="Californian FB" panose="0207040306080B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85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28674"/>
            <a:ext cx="12192000" cy="6029325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Franklin Gothic Medium Cond" panose="020B0606030402020204" pitchFamily="34" charset="0"/>
              </a:defRPr>
            </a:lvl1pPr>
            <a:lvl2pPr>
              <a:defRPr sz="5400">
                <a:latin typeface="Franklin Gothic Medium Cond" panose="020B0606030402020204" pitchFamily="34" charset="0"/>
              </a:defRPr>
            </a:lvl2pPr>
            <a:lvl3pPr>
              <a:defRPr sz="4800">
                <a:latin typeface="Franklin Gothic Medium Cond" panose="020B0606030402020204" pitchFamily="34" charset="0"/>
              </a:defRPr>
            </a:lvl3pPr>
            <a:lvl4pPr>
              <a:defRPr sz="4400">
                <a:latin typeface="Franklin Gothic Medium Cond" panose="020B0606030402020204" pitchFamily="34" charset="0"/>
              </a:defRPr>
            </a:lvl4pPr>
            <a:lvl5pPr>
              <a:defRPr sz="44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0200" y="121975"/>
            <a:ext cx="11430000" cy="469944"/>
          </a:xfrm>
        </p:spPr>
        <p:txBody>
          <a:bodyPr vert="horz" anchor="ctr" anchorCtr="0">
            <a:noAutofit/>
          </a:bodyPr>
          <a:lstStyle>
            <a:lvl1pPr algn="r">
              <a:defRPr sz="2400" b="1">
                <a:solidFill>
                  <a:schemeClr val="tx1">
                    <a:lumMod val="95000"/>
                  </a:schemeClr>
                </a:solidFill>
                <a:effectLst/>
                <a:latin typeface="Californian FB" panose="0207040306080B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24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28674"/>
            <a:ext cx="12192000" cy="6029325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Franklin Gothic Medium Cond" panose="020B0606030402020204" pitchFamily="34" charset="0"/>
              </a:defRPr>
            </a:lvl1pPr>
            <a:lvl2pPr>
              <a:defRPr sz="5400">
                <a:latin typeface="Franklin Gothic Medium Cond" panose="020B0606030402020204" pitchFamily="34" charset="0"/>
              </a:defRPr>
            </a:lvl2pPr>
            <a:lvl3pPr>
              <a:defRPr sz="4800">
                <a:latin typeface="Franklin Gothic Medium Cond" panose="020B0606030402020204" pitchFamily="34" charset="0"/>
              </a:defRPr>
            </a:lvl3pPr>
            <a:lvl4pPr>
              <a:defRPr sz="4400">
                <a:latin typeface="Franklin Gothic Medium Cond" panose="020B0606030402020204" pitchFamily="34" charset="0"/>
              </a:defRPr>
            </a:lvl4pPr>
            <a:lvl5pPr>
              <a:defRPr sz="44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0200" y="121975"/>
            <a:ext cx="11430000" cy="469944"/>
          </a:xfrm>
        </p:spPr>
        <p:txBody>
          <a:bodyPr vert="horz" anchor="ctr" anchorCtr="0">
            <a:noAutofit/>
          </a:bodyPr>
          <a:lstStyle>
            <a:lvl1pPr algn="r">
              <a:defRPr sz="2400" b="1">
                <a:solidFill>
                  <a:srgbClr val="FFFF66"/>
                </a:solidFill>
                <a:effectLst/>
                <a:latin typeface="Californian FB" panose="0207040306080B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550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28674"/>
            <a:ext cx="12192000" cy="6029325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Franklin Gothic Medium Cond" panose="020B0606030402020204" pitchFamily="34" charset="0"/>
              </a:defRPr>
            </a:lvl1pPr>
            <a:lvl2pPr>
              <a:defRPr sz="5400">
                <a:latin typeface="Franklin Gothic Medium Cond" panose="020B0606030402020204" pitchFamily="34" charset="0"/>
              </a:defRPr>
            </a:lvl2pPr>
            <a:lvl3pPr>
              <a:defRPr sz="4800">
                <a:latin typeface="Franklin Gothic Medium Cond" panose="020B0606030402020204" pitchFamily="34" charset="0"/>
              </a:defRPr>
            </a:lvl3pPr>
            <a:lvl4pPr>
              <a:defRPr sz="4400">
                <a:latin typeface="Franklin Gothic Medium Cond" panose="020B0606030402020204" pitchFamily="34" charset="0"/>
              </a:defRPr>
            </a:lvl4pPr>
            <a:lvl5pPr>
              <a:defRPr sz="44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0200" y="121975"/>
            <a:ext cx="11430000" cy="469944"/>
          </a:xfrm>
        </p:spPr>
        <p:txBody>
          <a:bodyPr vert="horz" anchor="ctr" anchorCtr="0">
            <a:noAutofit/>
          </a:bodyPr>
          <a:lstStyle>
            <a:lvl1pPr algn="r">
              <a:defRPr sz="2400" b="1">
                <a:solidFill>
                  <a:srgbClr val="FFFF66"/>
                </a:solidFill>
                <a:effectLst/>
                <a:latin typeface="Californian FB" panose="0207040306080B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834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28674"/>
            <a:ext cx="12192000" cy="6029325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Franklin Gothic Medium Cond" panose="020B0606030402020204" pitchFamily="34" charset="0"/>
              </a:defRPr>
            </a:lvl1pPr>
            <a:lvl2pPr>
              <a:defRPr sz="5400">
                <a:latin typeface="Franklin Gothic Medium Cond" panose="020B0606030402020204" pitchFamily="34" charset="0"/>
              </a:defRPr>
            </a:lvl2pPr>
            <a:lvl3pPr>
              <a:defRPr sz="4800">
                <a:latin typeface="Franklin Gothic Medium Cond" panose="020B0606030402020204" pitchFamily="34" charset="0"/>
              </a:defRPr>
            </a:lvl3pPr>
            <a:lvl4pPr>
              <a:defRPr sz="4400">
                <a:latin typeface="Franklin Gothic Medium Cond" panose="020B0606030402020204" pitchFamily="34" charset="0"/>
              </a:defRPr>
            </a:lvl4pPr>
            <a:lvl5pPr>
              <a:defRPr sz="44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0200" y="121975"/>
            <a:ext cx="11430000" cy="469944"/>
          </a:xfrm>
        </p:spPr>
        <p:txBody>
          <a:bodyPr vert="horz" anchor="ctr" anchorCtr="0">
            <a:noAutofit/>
          </a:bodyPr>
          <a:lstStyle>
            <a:lvl1pPr algn="r">
              <a:defRPr sz="2400" b="1">
                <a:solidFill>
                  <a:srgbClr val="FFFF66"/>
                </a:solidFill>
                <a:effectLst/>
                <a:latin typeface="Californian FB" panose="0207040306080B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9626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28674"/>
            <a:ext cx="12192000" cy="6029325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Franklin Gothic Medium Cond" panose="020B0606030402020204" pitchFamily="34" charset="0"/>
              </a:defRPr>
            </a:lvl1pPr>
            <a:lvl2pPr>
              <a:defRPr sz="5400">
                <a:latin typeface="Franklin Gothic Medium Cond" panose="020B0606030402020204" pitchFamily="34" charset="0"/>
              </a:defRPr>
            </a:lvl2pPr>
            <a:lvl3pPr>
              <a:defRPr sz="4800">
                <a:latin typeface="Franklin Gothic Medium Cond" panose="020B0606030402020204" pitchFamily="34" charset="0"/>
              </a:defRPr>
            </a:lvl3pPr>
            <a:lvl4pPr>
              <a:defRPr sz="4400">
                <a:latin typeface="Franklin Gothic Medium Cond" panose="020B0606030402020204" pitchFamily="34" charset="0"/>
              </a:defRPr>
            </a:lvl4pPr>
            <a:lvl5pPr>
              <a:defRPr sz="44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0200" y="121975"/>
            <a:ext cx="11430000" cy="469944"/>
          </a:xfrm>
        </p:spPr>
        <p:txBody>
          <a:bodyPr vert="horz" anchor="ctr" anchorCtr="0">
            <a:noAutofit/>
          </a:bodyPr>
          <a:lstStyle>
            <a:lvl1pPr algn="r">
              <a:defRPr sz="2400" b="1">
                <a:solidFill>
                  <a:srgbClr val="FFFF66"/>
                </a:solidFill>
                <a:effectLst/>
                <a:latin typeface="Californian FB" panose="0207040306080B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77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121975"/>
            <a:ext cx="11430000" cy="469944"/>
          </a:xfrm>
        </p:spPr>
        <p:txBody>
          <a:bodyPr vert="horz" anchor="ctr" anchorCtr="0">
            <a:noAutofit/>
          </a:bodyPr>
          <a:lstStyle>
            <a:lvl1pPr algn="r">
              <a:defRPr sz="2400" b="1">
                <a:solidFill>
                  <a:schemeClr val="bg2">
                    <a:lumMod val="50000"/>
                  </a:schemeClr>
                </a:solidFill>
                <a:effectLst/>
                <a:latin typeface="Californian FB" panose="0207040306080B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825500"/>
            <a:ext cx="11430000" cy="5312504"/>
          </a:xfrm>
        </p:spPr>
        <p:txBody>
          <a:bodyPr>
            <a:noAutofit/>
          </a:bodyPr>
          <a:lstStyle>
            <a:lvl1pPr>
              <a:defRPr sz="6000">
                <a:latin typeface="Franklin Gothic Medium Cond" panose="020B0606030402020204" pitchFamily="34" charset="0"/>
              </a:defRPr>
            </a:lvl1pPr>
            <a:lvl2pPr>
              <a:defRPr sz="5400">
                <a:latin typeface="Franklin Gothic Medium Cond" panose="020B0606030402020204" pitchFamily="34" charset="0"/>
              </a:defRPr>
            </a:lvl2pPr>
            <a:lvl3pPr>
              <a:defRPr sz="4800">
                <a:latin typeface="Franklin Gothic Medium Cond" panose="020B0606030402020204" pitchFamily="34" charset="0"/>
              </a:defRPr>
            </a:lvl3pPr>
            <a:lvl4pPr>
              <a:defRPr sz="4400">
                <a:latin typeface="Franklin Gothic Medium Cond" panose="020B0606030402020204" pitchFamily="34" charset="0"/>
              </a:defRPr>
            </a:lvl4pPr>
            <a:lvl5pPr>
              <a:defRPr sz="44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269313"/>
            <a:ext cx="2844799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200" y="6289678"/>
            <a:ext cx="7181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248240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10099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66675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37126" y="6568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6731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  <p:sldLayoutId id="2147483662" r:id="rId4"/>
    <p:sldLayoutId id="2147483661" r:id="rId5"/>
    <p:sldLayoutId id="2147483664" r:id="rId6"/>
    <p:sldLayoutId id="2147483665" r:id="rId7"/>
    <p:sldLayoutId id="2147483666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8946" y="2136536"/>
            <a:ext cx="4554107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Space Modeling</a:t>
            </a:r>
          </a:p>
        </p:txBody>
      </p:sp>
    </p:spTree>
    <p:extLst>
      <p:ext uri="{BB962C8B-B14F-4D97-AF65-F5344CB8AC3E}">
        <p14:creationId xmlns:p14="http://schemas.microsoft.com/office/powerpoint/2010/main" val="320317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94162-32DD-9142-D9EF-FEF52B7B1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985" y="895739"/>
            <a:ext cx="11057678" cy="58192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BD7527-9EEB-C9DC-2B1E-C1EF7712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2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02179-4DAF-78FD-7E81-A4183DBEB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05" y="268534"/>
            <a:ext cx="11737334" cy="624377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4C59C1-7FDC-ED5D-27D4-DDF41CF8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2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76ECCE-AB95-82EC-E32D-CB2FF44EE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36" y="121974"/>
            <a:ext cx="11946332" cy="65353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F00FB4-D7E0-DFFD-FD81-A760A19B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1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213AE-47F6-A849-314C-569A5D23D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90" y="121975"/>
            <a:ext cx="11918686" cy="63814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92D5EB-DA4D-B1B3-1BC7-B576BE4F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C721F-6443-6480-ADD7-8D2D4A8C3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05" y="214604"/>
            <a:ext cx="11850389" cy="62421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D542E5-E017-5DE9-2A1F-E0FC09EF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5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CFC0B-769D-6F06-2B46-635A1C4B9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082949" cy="637849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BD9BD7-0940-8DCF-FC64-1AC89A69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97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Tree search:</a:t>
            </a:r>
          </a:p>
          <a:p>
            <a:pPr lvl="1"/>
            <a:r>
              <a:rPr lang="en-US" sz="2400" dirty="0"/>
              <a:t>A* is optimal if heuristic is admissible</a:t>
            </a:r>
          </a:p>
          <a:p>
            <a:pPr lvl="1"/>
            <a:r>
              <a:rPr lang="en-US" sz="2400" dirty="0"/>
              <a:t>UCS is a special case (h = 0)</a:t>
            </a:r>
          </a:p>
          <a:p>
            <a:r>
              <a:rPr lang="en-US" sz="3600" dirty="0"/>
              <a:t>Graph search:</a:t>
            </a:r>
          </a:p>
          <a:p>
            <a:pPr lvl="1"/>
            <a:r>
              <a:rPr lang="en-US" sz="2400" dirty="0"/>
              <a:t>A* optimal if heuristic is consistent</a:t>
            </a:r>
          </a:p>
          <a:p>
            <a:pPr lvl="1"/>
            <a:r>
              <a:rPr lang="en-US" sz="2400" dirty="0"/>
              <a:t>UCS optimal (h = 0 is consistent)</a:t>
            </a:r>
          </a:p>
          <a:p>
            <a:r>
              <a:rPr lang="en-US" sz="3600" dirty="0"/>
              <a:t>Consistency implies admissibility</a:t>
            </a:r>
          </a:p>
          <a:p>
            <a:r>
              <a:rPr lang="en-US" sz="36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3735B-C526-4340-BFF7-F2548DC6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373" y="1327609"/>
            <a:ext cx="3881945" cy="27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the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Environment is static</a:t>
            </a:r>
          </a:p>
          <a:p>
            <a:pPr lvl="1"/>
            <a:r>
              <a:rPr lang="en-US" dirty="0"/>
              <a:t>no changes in environment while problem is being solved</a:t>
            </a:r>
          </a:p>
          <a:p>
            <a:r>
              <a:rPr lang="en-US" dirty="0"/>
              <a:t>Environment is observable</a:t>
            </a:r>
          </a:p>
          <a:p>
            <a:r>
              <a:rPr lang="en-US" dirty="0"/>
              <a:t>Environment and actions are discrete</a:t>
            </a:r>
          </a:p>
          <a:p>
            <a:pPr lvl="1"/>
            <a:r>
              <a:rPr lang="en-US" dirty="0"/>
              <a:t>(typically assumed, but exceptions are always there)</a:t>
            </a:r>
          </a:p>
          <a:p>
            <a:r>
              <a:rPr lang="en-US" dirty="0"/>
              <a:t>Environment is deterministic</a:t>
            </a:r>
          </a:p>
        </p:txBody>
      </p:sp>
    </p:spTree>
    <p:extLst>
      <p:ext uri="{BB962C8B-B14F-4D97-AF65-F5344CB8AC3E}">
        <p14:creationId xmlns:p14="http://schemas.microsoft.com/office/powerpoint/2010/main" val="129872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Formulate a State Space (Navigation 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Set of States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Individual cities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Operators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Freeway routes from one city to another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Start State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Current City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Goal States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Set of cities we would like to be in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Solution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 specific goal city,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 sequence of operators which get us there,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87" y="825500"/>
            <a:ext cx="6601010" cy="49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Intelligence @ COMSATS IIT LHR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Representation (State Space Modeling), Searching and 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191" y="5348417"/>
            <a:ext cx="3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Wajahat M. Qazi, Ph.D.</a:t>
            </a:r>
          </a:p>
          <a:p>
            <a:r>
              <a:rPr lang="en-US" sz="1050" dirty="0">
                <a:solidFill>
                  <a:schemeClr val="bg1"/>
                </a:solidFill>
              </a:rPr>
              <a:t>Assistant Professor| DDP Coordinator,</a:t>
            </a:r>
          </a:p>
          <a:p>
            <a:r>
              <a:rPr lang="en-US" sz="1050" dirty="0">
                <a:solidFill>
                  <a:schemeClr val="bg1"/>
                </a:solidFill>
              </a:rPr>
              <a:t>In-charge Intelligent Machines and Robotics|</a:t>
            </a:r>
          </a:p>
          <a:p>
            <a:r>
              <a:rPr lang="en-US" sz="1050" dirty="0">
                <a:solidFill>
                  <a:schemeClr val="bg1"/>
                </a:solidFill>
              </a:rPr>
              <a:t>Department of Computer Science,</a:t>
            </a:r>
          </a:p>
          <a:p>
            <a:r>
              <a:rPr lang="en-US" sz="1050" dirty="0">
                <a:solidFill>
                  <a:schemeClr val="bg1"/>
                </a:solidFill>
              </a:rPr>
              <a:t>COMSATS Institute of Information Technology Lahore</a:t>
            </a:r>
          </a:p>
        </p:txBody>
      </p:sp>
    </p:spTree>
    <p:extLst>
      <p:ext uri="{BB962C8B-B14F-4D97-AF65-F5344CB8AC3E}">
        <p14:creationId xmlns:p14="http://schemas.microsoft.com/office/powerpoint/2010/main" val="35042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Removing irrelevant details to create an abstract representation: ``high-level” view</a:t>
            </a:r>
          </a:p>
          <a:p>
            <a:r>
              <a:rPr lang="en-US" sz="2800" dirty="0"/>
              <a:t>Navigation Example: how do we define states and operators?</a:t>
            </a:r>
          </a:p>
          <a:p>
            <a:pPr lvl="1"/>
            <a:r>
              <a:rPr lang="en-US" sz="2400" dirty="0"/>
              <a:t>First step is to abstract “the big picture”</a:t>
            </a:r>
          </a:p>
          <a:p>
            <a:pPr lvl="2"/>
            <a:r>
              <a:rPr lang="en-US" sz="2000" dirty="0"/>
              <a:t>Solve a map problem</a:t>
            </a:r>
          </a:p>
          <a:p>
            <a:pPr lvl="2"/>
            <a:r>
              <a:rPr lang="en-US" sz="2000" dirty="0"/>
              <a:t>nodes = cities, links = freeways/roads (a high-level description)</a:t>
            </a:r>
          </a:p>
          <a:p>
            <a:pPr lvl="2"/>
            <a:r>
              <a:rPr lang="en-US" sz="2000" dirty="0"/>
              <a:t>This description is an abstraction of the real problem</a:t>
            </a:r>
          </a:p>
          <a:p>
            <a:pPr lvl="1"/>
            <a:r>
              <a:rPr lang="en-US" sz="2400" dirty="0"/>
              <a:t>Can later worry about details like Refueling Stations, Scene Views, Refreshment Points…</a:t>
            </a:r>
          </a:p>
          <a:p>
            <a:r>
              <a:rPr lang="en-US" sz="2800" dirty="0"/>
              <a:t>Abstraction is critical for automated problem solving</a:t>
            </a:r>
          </a:p>
          <a:p>
            <a:pPr lvl="1"/>
            <a:r>
              <a:rPr lang="en-US" sz="2400" dirty="0"/>
              <a:t>must create an approximate, simplified, model of the world for the computer to deal with: real-world is too detailed to model exactly</a:t>
            </a:r>
          </a:p>
          <a:p>
            <a:pPr lvl="1"/>
            <a:r>
              <a:rPr lang="en-US" sz="2400" dirty="0"/>
              <a:t>good abstractions retain all important details</a:t>
            </a:r>
          </a:p>
        </p:txBody>
      </p:sp>
    </p:spTree>
    <p:extLst>
      <p:ext uri="{BB962C8B-B14F-4D97-AF65-F5344CB8AC3E}">
        <p14:creationId xmlns:p14="http://schemas.microsoft.com/office/powerpoint/2010/main" val="300224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Formulate a State Space (8 Queen 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States:  </a:t>
            </a:r>
          </a:p>
          <a:p>
            <a:pPr lvl="1"/>
            <a:r>
              <a:rPr lang="en-US" sz="1600" dirty="0"/>
              <a:t>any arrangement of n&lt;=8 queens</a:t>
            </a:r>
          </a:p>
          <a:p>
            <a:pPr lvl="1"/>
            <a:r>
              <a:rPr lang="en-US" sz="1600" i="1" dirty="0"/>
              <a:t>or</a:t>
            </a:r>
            <a:r>
              <a:rPr lang="en-US" sz="1600" dirty="0"/>
              <a:t> arrangements of n&lt;=8 queens in leftmost n   </a:t>
            </a:r>
          </a:p>
          <a:p>
            <a:pPr lvl="1"/>
            <a:r>
              <a:rPr lang="en-US" sz="1600" dirty="0"/>
              <a:t>columns, 1 per column, such that no queen </a:t>
            </a:r>
          </a:p>
          <a:p>
            <a:pPr lvl="1"/>
            <a:r>
              <a:rPr lang="en-US" sz="1600" dirty="0"/>
              <a:t>attacks any other.</a:t>
            </a:r>
          </a:p>
          <a:p>
            <a:r>
              <a:rPr lang="en-US" sz="1800" dirty="0"/>
              <a:t>initial state: </a:t>
            </a:r>
          </a:p>
          <a:p>
            <a:pPr lvl="1"/>
            <a:r>
              <a:rPr lang="en-US" sz="1600" dirty="0"/>
              <a:t>no queens on the board</a:t>
            </a:r>
          </a:p>
          <a:p>
            <a:r>
              <a:rPr lang="en-US" sz="1800" dirty="0"/>
              <a:t>Actions:  </a:t>
            </a:r>
          </a:p>
          <a:p>
            <a:pPr lvl="1"/>
            <a:r>
              <a:rPr lang="en-US" sz="1600" dirty="0"/>
              <a:t>add queen to any empty square</a:t>
            </a:r>
          </a:p>
          <a:p>
            <a:pPr lvl="1"/>
            <a:r>
              <a:rPr lang="en-US" sz="1600" i="1" dirty="0"/>
              <a:t>or</a:t>
            </a:r>
            <a:r>
              <a:rPr lang="en-US" sz="1600" dirty="0"/>
              <a:t> add queen to leftmost empty square such that it is not attacked by other queens.</a:t>
            </a:r>
          </a:p>
          <a:p>
            <a:r>
              <a:rPr lang="en-US" sz="1800" dirty="0"/>
              <a:t>Goal Test: </a:t>
            </a:r>
          </a:p>
          <a:p>
            <a:pPr lvl="1"/>
            <a:r>
              <a:rPr lang="en-US" sz="1600" dirty="0"/>
              <a:t>8 queens on the board, none attacked.</a:t>
            </a:r>
          </a:p>
          <a:p>
            <a:r>
              <a:rPr lang="en-US" sz="1800" dirty="0"/>
              <a:t>Path Cost? 1 per move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8768" y="1937608"/>
            <a:ext cx="4321432" cy="39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34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6" y="0"/>
            <a:ext cx="11724425" cy="66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82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 Puzzle Example for A* = UCS + Greedy: F(n) = H(n) + G(n)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63" y="1053609"/>
            <a:ext cx="5414571" cy="4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92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search strategy is defined by picking the order of node expansion</a:t>
            </a:r>
          </a:p>
          <a:p>
            <a:r>
              <a:rPr lang="en-US" sz="2800" dirty="0"/>
              <a:t>Strategies are evaluated along the following dimensions:</a:t>
            </a:r>
          </a:p>
          <a:p>
            <a:pPr lvl="1"/>
            <a:r>
              <a:rPr lang="en-US" sz="2400" dirty="0"/>
              <a:t>Completeness: does it always find a solution if one exists?</a:t>
            </a:r>
          </a:p>
          <a:p>
            <a:pPr lvl="1"/>
            <a:r>
              <a:rPr lang="en-US" sz="2400" dirty="0"/>
              <a:t>Time complexity: number of nodes generated</a:t>
            </a:r>
          </a:p>
          <a:p>
            <a:pPr lvl="1"/>
            <a:r>
              <a:rPr lang="en-US" sz="2400" dirty="0"/>
              <a:t>Space complexity: maximum number of nodes in memory</a:t>
            </a:r>
          </a:p>
          <a:p>
            <a:pPr lvl="1"/>
            <a:r>
              <a:rPr lang="en-US" sz="2400" dirty="0"/>
              <a:t>Optimality: does it always find a least-cost solution?</a:t>
            </a:r>
          </a:p>
          <a:p>
            <a:r>
              <a:rPr lang="en-US" sz="2800" dirty="0"/>
              <a:t>Time and space complexity are measured in terms of </a:t>
            </a:r>
          </a:p>
          <a:p>
            <a:pPr lvl="1"/>
            <a:r>
              <a:rPr lang="en-US" sz="2400" i="1" dirty="0"/>
              <a:t>b:</a:t>
            </a:r>
            <a:r>
              <a:rPr lang="en-US" sz="2400" dirty="0"/>
              <a:t> maximum branching factor of the search tree</a:t>
            </a:r>
          </a:p>
          <a:p>
            <a:pPr lvl="1"/>
            <a:r>
              <a:rPr lang="en-US" sz="2400" i="1" dirty="0"/>
              <a:t>d: </a:t>
            </a:r>
            <a:r>
              <a:rPr lang="en-US" sz="2400" dirty="0"/>
              <a:t>depth of the least-cost solution</a:t>
            </a:r>
          </a:p>
          <a:p>
            <a:pPr lvl="1"/>
            <a:r>
              <a:rPr lang="en-US" sz="2400" i="1" dirty="0"/>
              <a:t>m</a:t>
            </a:r>
            <a:r>
              <a:rPr lang="en-US" sz="2400" dirty="0"/>
              <a:t>: maximum depth of the state space (may be ∞)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7135" y="2171956"/>
            <a:ext cx="4071796" cy="35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6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Strategy and Complexity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14" y="3847847"/>
            <a:ext cx="11288786" cy="477018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Assuming b=10, 1000 nodes/sec, 100 bytes/node 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/>
        </p:nvGraphicFramePr>
        <p:xfrm>
          <a:off x="471414" y="848283"/>
          <a:ext cx="1128878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5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6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Depth of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Node to</a:t>
                      </a:r>
                      <a:r>
                        <a:rPr lang="en-US" sz="2400" baseline="0" dirty="0"/>
                        <a:t> Expand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millisecond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r>
                        <a:rPr lang="en-US" sz="2400" baseline="0" dirty="0"/>
                        <a:t> bytes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 Kbytes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11,111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 Gigabytes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35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 Terabytes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3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931" y="1081825"/>
            <a:ext cx="10998137" cy="53962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79209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1E02A133-6B02-466F-A22C-BC72FF910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51" r="2" b="2764"/>
          <a:stretch/>
        </p:blipFill>
        <p:spPr>
          <a:xfrm>
            <a:off x="446534" y="849053"/>
            <a:ext cx="7227997" cy="531208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2F2B3-E9FC-45D7-9522-3E065008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  <a:latin typeface="+mj-lt"/>
              </a:rPr>
              <a:t>Grid based?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675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A26D01-6F52-4D59-B26D-5D7AA9A0E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501" y="672407"/>
            <a:ext cx="6665146" cy="56653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43372-0F84-49D2-92EA-EDF2143F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</a:rPr>
              <a:t>Grid based?</a:t>
            </a:r>
            <a:endParaRPr lang="en-US" sz="3600" b="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2654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43372-0F84-49D2-92EA-EDF2143F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</a:rPr>
              <a:t>Grid based?</a:t>
            </a:r>
            <a:endParaRPr lang="en-US" sz="3600" b="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917AE-60D2-4B00-A86D-0FAE641BE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930" y="849206"/>
            <a:ext cx="6930685" cy="5311775"/>
          </a:xfrm>
        </p:spPr>
      </p:pic>
    </p:spTree>
    <p:extLst>
      <p:ext uri="{BB962C8B-B14F-4D97-AF65-F5344CB8AC3E}">
        <p14:creationId xmlns:p14="http://schemas.microsoft.com/office/powerpoint/2010/main" val="282238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Intelligence @ COMSATS IIT LHR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Representation (State Space Modeling), Searching and 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191" y="5348417"/>
            <a:ext cx="3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Wajahat M. Qazi, Ph.D.</a:t>
            </a:r>
          </a:p>
          <a:p>
            <a:r>
              <a:rPr lang="en-US" sz="1050" dirty="0">
                <a:solidFill>
                  <a:schemeClr val="bg1"/>
                </a:solidFill>
              </a:rPr>
              <a:t>Assistant Professor| DDP Coordinator,</a:t>
            </a:r>
          </a:p>
          <a:p>
            <a:r>
              <a:rPr lang="en-US" sz="1050" dirty="0">
                <a:solidFill>
                  <a:schemeClr val="bg1"/>
                </a:solidFill>
              </a:rPr>
              <a:t>In-charge Intelligent Machines and Robotics|</a:t>
            </a:r>
          </a:p>
          <a:p>
            <a:r>
              <a:rPr lang="en-US" sz="1050" dirty="0">
                <a:solidFill>
                  <a:schemeClr val="bg1"/>
                </a:solidFill>
              </a:rPr>
              <a:t>Department of Computer Science,</a:t>
            </a:r>
          </a:p>
          <a:p>
            <a:r>
              <a:rPr lang="en-US" sz="1050" dirty="0">
                <a:solidFill>
                  <a:schemeClr val="bg1"/>
                </a:solidFill>
              </a:rPr>
              <a:t>COMSATS Institute of Information Technology Lahore</a:t>
            </a:r>
          </a:p>
        </p:txBody>
      </p:sp>
      <p:pic>
        <p:nvPicPr>
          <p:cNvPr id="4" name="Drifting-through-the-OpenCog-AtomSp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" y="203200"/>
            <a:ext cx="11942618" cy="6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Problem Solving (How They Do IT?)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18" y="1078055"/>
            <a:ext cx="6872563" cy="47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1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see how it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1C37D-E3C8-4683-9F2B-4803C85A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62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3463384"/>
            <a:ext cx="12192000" cy="3394615"/>
          </a:xfrm>
        </p:spPr>
        <p:txBody>
          <a:bodyPr/>
          <a:lstStyle/>
          <a:p>
            <a:r>
              <a:rPr lang="en-US" dirty="0"/>
              <a:t>State-space Search and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28998-6759-4D14-BB7B-84DD1C07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59" y="828674"/>
            <a:ext cx="5035732" cy="26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7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857250" indent="-857250" algn="just">
              <a:buFont typeface="Wingdings" panose="05000000000000000000" pitchFamily="2" charset="2"/>
              <a:buChar char="§"/>
            </a:pPr>
            <a:r>
              <a:rPr lang="en-US" dirty="0"/>
              <a:t>State Space and Search</a:t>
            </a:r>
          </a:p>
          <a:p>
            <a:pPr marL="857250" indent="-857250" algn="just">
              <a:buFont typeface="Wingdings" panose="05000000000000000000" pitchFamily="2" charset="2"/>
              <a:buChar char="§"/>
            </a:pPr>
            <a:r>
              <a:rPr lang="en-US" dirty="0"/>
              <a:t>DFS and Goal Driven Search</a:t>
            </a:r>
          </a:p>
          <a:p>
            <a:pPr marL="857250" indent="-857250" algn="just">
              <a:buFont typeface="Wingdings" panose="05000000000000000000" pitchFamily="2" charset="2"/>
              <a:buChar char="§"/>
            </a:pPr>
            <a:r>
              <a:rPr lang="en-US" dirty="0"/>
              <a:t>BFS and Data Driven Search</a:t>
            </a:r>
          </a:p>
          <a:p>
            <a:pPr marL="857250" indent="-857250" algn="just">
              <a:buFont typeface="Wingdings" panose="05000000000000000000" pitchFamily="2" charset="2"/>
              <a:buChar char="§"/>
            </a:pPr>
            <a:r>
              <a:rPr lang="en-US" dirty="0"/>
              <a:t>Uniform-cost Search (UCS)</a:t>
            </a:r>
          </a:p>
          <a:p>
            <a:pPr marL="857250" indent="-857250" algn="just">
              <a:buFont typeface="Wingdings" panose="05000000000000000000" pitchFamily="2" charset="2"/>
              <a:buChar char="§"/>
            </a:pPr>
            <a:r>
              <a:rPr lang="en-US" dirty="0"/>
              <a:t>Greedy Algorithm</a:t>
            </a:r>
          </a:p>
          <a:p>
            <a:pPr marL="857250" indent="-857250" algn="just">
              <a:buFont typeface="Wingdings" panose="05000000000000000000" pitchFamily="2" charset="2"/>
              <a:buChar char="§"/>
            </a:pPr>
            <a:r>
              <a:rPr lang="en-US" dirty="0"/>
              <a:t>A*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and Planning (Part I)</a:t>
            </a:r>
          </a:p>
        </p:txBody>
      </p:sp>
    </p:spTree>
    <p:extLst>
      <p:ext uri="{BB962C8B-B14F-4D97-AF65-F5344CB8AC3E}">
        <p14:creationId xmlns:p14="http://schemas.microsoft.com/office/powerpoint/2010/main" val="1387926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vs. BFS and Their Issues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5062" y="3209152"/>
            <a:ext cx="5371516" cy="3543652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0"/>
            <a:ext cx="5630333" cy="38078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91801E-47AC-4A2F-B1E4-0013CF5B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756" y="937706"/>
            <a:ext cx="4038287" cy="29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84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712" y="1537520"/>
            <a:ext cx="3140311" cy="42762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6" y="1669747"/>
            <a:ext cx="5889986" cy="41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4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28674"/>
            <a:ext cx="12192000" cy="3408475"/>
          </a:xfrm>
        </p:spPr>
        <p:txBody>
          <a:bodyPr/>
          <a:lstStyle/>
          <a:p>
            <a:r>
              <a:rPr lang="en-US" dirty="0"/>
              <a:t>Heuristics and Search, h(x)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0152" y="3876542"/>
            <a:ext cx="9401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00"/>
                </a:solidFill>
              </a:rPr>
              <a:t>Generally considered to be Rule of Thumb but in AI it’s a 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00"/>
                </a:solidFill>
              </a:rPr>
              <a:t>Method of Discovering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00"/>
                </a:solidFill>
              </a:rPr>
              <a:t>A function that estimates how close a state is to a goal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00"/>
                </a:solidFill>
              </a:rPr>
              <a:t>Designed for a particular search problem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00"/>
                </a:solidFill>
              </a:rPr>
              <a:t>Its about your cleverness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00"/>
                </a:solidFill>
              </a:rPr>
              <a:t>Examples: Manhattan distance, Euclidean distance for path</a:t>
            </a:r>
          </a:p>
        </p:txBody>
      </p:sp>
    </p:spTree>
    <p:extLst>
      <p:ext uri="{BB962C8B-B14F-4D97-AF65-F5344CB8AC3E}">
        <p14:creationId xmlns:p14="http://schemas.microsoft.com/office/powerpoint/2010/main" val="376038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Version of the 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001" y="2358360"/>
            <a:ext cx="5967047" cy="4099001"/>
          </a:xfrm>
          <a:prstGeom prst="rect">
            <a:avLst/>
          </a:prstGeom>
          <a:effectLst>
            <a:glow rad="139700">
              <a:srgbClr val="009DD9"/>
            </a:glow>
          </a:effectLst>
        </p:spPr>
      </p:pic>
    </p:spTree>
    <p:extLst>
      <p:ext uri="{BB962C8B-B14F-4D97-AF65-F5344CB8AC3E}">
        <p14:creationId xmlns:p14="http://schemas.microsoft.com/office/powerpoint/2010/main" val="409118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Tree Search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200" y="796297"/>
            <a:ext cx="6889307" cy="243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083" y="3431964"/>
            <a:ext cx="2182443" cy="154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270" y="1365648"/>
            <a:ext cx="2308193" cy="1292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923" y="3431964"/>
            <a:ext cx="2182443" cy="154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673" y="5295816"/>
            <a:ext cx="2143790" cy="13390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869712" y="3431964"/>
            <a:ext cx="31897" cy="3064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42" y="3905184"/>
            <a:ext cx="2143310" cy="21433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851" y="3447966"/>
            <a:ext cx="2094836" cy="15288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371" y="4148039"/>
            <a:ext cx="25336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41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and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93" y="1655063"/>
            <a:ext cx="8680470" cy="39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7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based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158344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Go Wrong with 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49" y="1218656"/>
            <a:ext cx="9812901" cy="4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1E02A133-6B02-466F-A22C-BC72FF910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51" r="2" b="2764"/>
          <a:stretch/>
        </p:blipFill>
        <p:spPr>
          <a:xfrm>
            <a:off x="446534" y="849053"/>
            <a:ext cx="7227997" cy="531208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2F2B3-E9FC-45D7-9522-3E065008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  <a:latin typeface="+mj-lt"/>
              </a:rPr>
              <a:t>Heuristics?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229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A26D01-6F52-4D59-B26D-5D7AA9A0E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501" y="672407"/>
            <a:ext cx="6665146" cy="56653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43372-0F84-49D2-92EA-EDF2143F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</a:rPr>
              <a:t>Heuristics?</a:t>
            </a:r>
            <a:endParaRPr lang="en-US" sz="3600" b="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120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43372-0F84-49D2-92EA-EDF2143F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</a:rPr>
              <a:t>Heuristics?</a:t>
            </a:r>
            <a:endParaRPr lang="en-US" sz="3600" b="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917AE-60D2-4B00-A86D-0FAE641BE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930" y="849206"/>
            <a:ext cx="6930685" cy="5311775"/>
          </a:xfrm>
        </p:spPr>
      </p:pic>
    </p:spTree>
    <p:extLst>
      <p:ext uri="{BB962C8B-B14F-4D97-AF65-F5344CB8AC3E}">
        <p14:creationId xmlns:p14="http://schemas.microsoft.com/office/powerpoint/2010/main" val="3822313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43372-0F84-49D2-92EA-EDF2143F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</a:rPr>
              <a:t>Heuristics?</a:t>
            </a:r>
            <a:endParaRPr lang="en-US" sz="3600" b="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55C31F-66FD-42EE-82A7-64F463FD2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47" y="849206"/>
            <a:ext cx="6854182" cy="5311775"/>
          </a:xfrm>
        </p:spPr>
      </p:pic>
    </p:spTree>
    <p:extLst>
      <p:ext uri="{BB962C8B-B14F-4D97-AF65-F5344CB8AC3E}">
        <p14:creationId xmlns:p14="http://schemas.microsoft.com/office/powerpoint/2010/main" val="107764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43372-0F84-49D2-92EA-EDF2143F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</a:rPr>
              <a:t>Heuristics?</a:t>
            </a:r>
            <a:endParaRPr lang="en-US" sz="3600" b="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305107-A87E-4DB2-BC6A-DE2FC9789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91" y="901344"/>
            <a:ext cx="7551379" cy="5311775"/>
          </a:xfrm>
        </p:spPr>
      </p:pic>
    </p:spTree>
    <p:extLst>
      <p:ext uri="{BB962C8B-B14F-4D97-AF65-F5344CB8AC3E}">
        <p14:creationId xmlns:p14="http://schemas.microsoft.com/office/powerpoint/2010/main" val="2293844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43372-0F84-49D2-92EA-EDF2143F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301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</a:rPr>
              <a:t>Heuristics?</a:t>
            </a:r>
            <a:br>
              <a:rPr lang="en-US" sz="3600" b="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Euclidian Distance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D83BA3C-6F35-4642-89D5-F999D0A0D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74" y="815900"/>
            <a:ext cx="7151957" cy="5403925"/>
          </a:xfrm>
        </p:spPr>
      </p:pic>
    </p:spTree>
    <p:extLst>
      <p:ext uri="{BB962C8B-B14F-4D97-AF65-F5344CB8AC3E}">
        <p14:creationId xmlns:p14="http://schemas.microsoft.com/office/powerpoint/2010/main" val="2543162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43372-0F84-49D2-92EA-EDF2143F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4" y="1419225"/>
            <a:ext cx="3413125" cy="301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>
                <a:solidFill>
                  <a:srgbClr val="FFFFFF"/>
                </a:solidFill>
              </a:rPr>
              <a:t>Heuristics?</a:t>
            </a:r>
            <a:br>
              <a:rPr lang="en-US" sz="3600" b="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Manhattan Distance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986202-7DA1-4999-BBE7-C23E00286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773112"/>
            <a:ext cx="7237334" cy="5617453"/>
          </a:xfrm>
        </p:spPr>
      </p:pic>
    </p:spTree>
    <p:extLst>
      <p:ext uri="{BB962C8B-B14F-4D97-AF65-F5344CB8AC3E}">
        <p14:creationId xmlns:p14="http://schemas.microsoft.com/office/powerpoint/2010/main" val="3711439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28675"/>
            <a:ext cx="12192000" cy="1734221"/>
          </a:xfrm>
        </p:spPr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01" y="2562896"/>
            <a:ext cx="3472198" cy="34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15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 and Path Finding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510" y="1059081"/>
            <a:ext cx="3744890" cy="5312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500"/>
            <a:ext cx="8152327" cy="60325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52327" y="721217"/>
            <a:ext cx="0" cy="623337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76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954" y="825500"/>
            <a:ext cx="6180492" cy="53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4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A* (A-Star Algorithm)</a:t>
            </a:r>
          </a:p>
          <a:p>
            <a:r>
              <a:rPr lang="en-US" dirty="0"/>
              <a:t>UCS+ Greedy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36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Version of the Story</a:t>
            </a:r>
          </a:p>
        </p:txBody>
      </p:sp>
      <p:pic>
        <p:nvPicPr>
          <p:cNvPr id="4" name="Rabbit and Turtle R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7767" y="1139834"/>
            <a:ext cx="7336465" cy="52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= UCS + Greedy: F(n) = H(n) + G(n)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1291798"/>
            <a:ext cx="11430001" cy="43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45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A* Optimal? What Might Go Wrong with A*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255" y="981354"/>
            <a:ext cx="7825890" cy="3792657"/>
          </a:xfrm>
          <a:prstGeom prst="rect">
            <a:avLst/>
          </a:prstGeom>
        </p:spPr>
      </p:pic>
      <p:sp>
        <p:nvSpPr>
          <p:cNvPr id="6" name="Rectangle 16"/>
          <p:cNvSpPr txBox="1">
            <a:spLocks noChangeArrowheads="1"/>
          </p:cNvSpPr>
          <p:nvPr/>
        </p:nvSpPr>
        <p:spPr bwMode="auto">
          <a:xfrm>
            <a:off x="382345" y="5007592"/>
            <a:ext cx="9575800" cy="94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90000"/>
              </a:lnSpc>
            </a:pPr>
            <a:endParaRPr lang="en-US" sz="2800" kern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3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89" y="2915674"/>
            <a:ext cx="9149885" cy="11926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543254-82D9-4D6C-8DF8-D19486D2EC45}"/>
              </a:ext>
            </a:extLst>
          </p:cNvPr>
          <p:cNvSpPr/>
          <p:nvPr/>
        </p:nvSpPr>
        <p:spPr>
          <a:xfrm>
            <a:off x="1887188" y="4345428"/>
            <a:ext cx="91498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9485F"/>
                </a:solidFill>
              </a:rPr>
              <a:t>Admissible if it never overestimates the cost of reaching the goal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9485F"/>
                </a:solidFill>
              </a:rPr>
              <a:t>The cost it estimates to reach the goal is not higher than the lowest possible cost from the current point in the path</a:t>
            </a:r>
          </a:p>
        </p:txBody>
      </p:sp>
    </p:spTree>
    <p:extLst>
      <p:ext uri="{BB962C8B-B14F-4D97-AF65-F5344CB8AC3E}">
        <p14:creationId xmlns:p14="http://schemas.microsoft.com/office/powerpoint/2010/main" val="3980716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561F-EC7C-46C3-AF6A-68773CE8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y2mate.com - compare_a_with_dijkstra_algorithm_g024lzsknDo_360p">
            <a:hlinkClick r:id="" action="ppaction://media"/>
            <a:extLst>
              <a:ext uri="{FF2B5EF4-FFF2-40B4-BE49-F238E27FC236}">
                <a16:creationId xmlns:a16="http://schemas.microsoft.com/office/drawing/2014/main" id="{5F609644-735D-41B5-9FA5-105B309033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050" y="825500"/>
            <a:ext cx="11037888" cy="5311775"/>
          </a:xfrm>
        </p:spPr>
      </p:pic>
    </p:spTree>
    <p:extLst>
      <p:ext uri="{BB962C8B-B14F-4D97-AF65-F5344CB8AC3E}">
        <p14:creationId xmlns:p14="http://schemas.microsoft.com/office/powerpoint/2010/main" val="22752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JAZAK ALLAH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3173" y="825500"/>
            <a:ext cx="5304054" cy="53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5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9711" y="1006732"/>
            <a:ext cx="5533098" cy="53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Hypergraph Representation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2412" y="1747837"/>
            <a:ext cx="65055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6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Neo4j: A Graph Database</a:t>
            </a:r>
          </a:p>
        </p:txBody>
      </p:sp>
    </p:spTree>
    <p:extLst>
      <p:ext uri="{BB962C8B-B14F-4D97-AF65-F5344CB8AC3E}">
        <p14:creationId xmlns:p14="http://schemas.microsoft.com/office/powerpoint/2010/main" val="199144255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908</Words>
  <Application>Microsoft Office PowerPoint</Application>
  <PresentationFormat>Widescreen</PresentationFormat>
  <Paragraphs>159</Paragraphs>
  <Slides>56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Calibri</vt:lpstr>
      <vt:lpstr>Californian FB</vt:lpstr>
      <vt:lpstr>Franklin Gothic Medium Cond</vt:lpstr>
      <vt:lpstr>Gill Sans MT</vt:lpstr>
      <vt:lpstr>Wingdings</vt:lpstr>
      <vt:lpstr>Wingdings 2</vt:lpstr>
      <vt:lpstr>Dividend</vt:lpstr>
      <vt:lpstr>12</vt:lpstr>
      <vt:lpstr>Artificial Intelligence @ COMSATS IIT LHR</vt:lpstr>
      <vt:lpstr>Artificial Intelligence @ COMSATS IIT LHR</vt:lpstr>
      <vt:lpstr>How?</vt:lpstr>
      <vt:lpstr>Graph Representation</vt:lpstr>
      <vt:lpstr>Graph Representation</vt:lpstr>
      <vt:lpstr>Graph Representation</vt:lpstr>
      <vt:lpstr>Hypergraph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Simplify the Assumptions</vt:lpstr>
      <vt:lpstr>Formulate a State Space (Navigation Example)</vt:lpstr>
      <vt:lpstr>Perform Abstraction</vt:lpstr>
      <vt:lpstr>Formulate a State Space (8 Queen Example)</vt:lpstr>
      <vt:lpstr>PowerPoint Presentation</vt:lpstr>
      <vt:lpstr>8- Puzzle Example for A* = UCS + Greedy: F(n) = H(n) + G(n)</vt:lpstr>
      <vt:lpstr>Searching Strategies</vt:lpstr>
      <vt:lpstr>Search Strategy and Complexity Example</vt:lpstr>
      <vt:lpstr>How?</vt:lpstr>
      <vt:lpstr>Grid based?</vt:lpstr>
      <vt:lpstr>Grid based?</vt:lpstr>
      <vt:lpstr>Grid based?</vt:lpstr>
      <vt:lpstr>Agents and Problem Solving (How They Do IT?)</vt:lpstr>
      <vt:lpstr>PowerPoint Presentation</vt:lpstr>
      <vt:lpstr>PowerPoint Presentation</vt:lpstr>
      <vt:lpstr>Searching and Planning (Part I)</vt:lpstr>
      <vt:lpstr>DFS vs. BFS and Their Issues</vt:lpstr>
      <vt:lpstr>Uniform Cost Search</vt:lpstr>
      <vt:lpstr>PowerPoint Presentation</vt:lpstr>
      <vt:lpstr>Our Version of the Story</vt:lpstr>
      <vt:lpstr>General Tree Search</vt:lpstr>
      <vt:lpstr>PACMAN and Heuristics</vt:lpstr>
      <vt:lpstr>What Might Go Wrong with Greedy Search</vt:lpstr>
      <vt:lpstr>Heuristics?</vt:lpstr>
      <vt:lpstr>Heuristics?</vt:lpstr>
      <vt:lpstr>Heuristics?</vt:lpstr>
      <vt:lpstr>Heuristics?</vt:lpstr>
      <vt:lpstr>Heuristics?</vt:lpstr>
      <vt:lpstr>Heuristics? Euclidian Distance</vt:lpstr>
      <vt:lpstr>Heuristics? Manhattan Distance</vt:lpstr>
      <vt:lpstr>PowerPoint Presentation</vt:lpstr>
      <vt:lpstr>Greedy Search and Path Finding</vt:lpstr>
      <vt:lpstr>PowerPoint Presentation</vt:lpstr>
      <vt:lpstr>Our Version of the Story</vt:lpstr>
      <vt:lpstr>A* = UCS + Greedy: F(n) = H(n) + G(n)</vt:lpstr>
      <vt:lpstr>Is A* Optimal? What Might Go Wrong with A*</vt:lpstr>
      <vt:lpstr>Admissible Heuristics</vt:lpstr>
      <vt:lpstr>Comparison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</dc:title>
  <dc:creator>Dr. Wajahat Qazi</dc:creator>
  <cp:lastModifiedBy>zeeshan gillani</cp:lastModifiedBy>
  <cp:revision>13</cp:revision>
  <dcterms:created xsi:type="dcterms:W3CDTF">2019-03-03T12:37:39Z</dcterms:created>
  <dcterms:modified xsi:type="dcterms:W3CDTF">2024-03-04T04:04:56Z</dcterms:modified>
</cp:coreProperties>
</file>